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86" r:id="rId3"/>
    <p:sldId id="289" r:id="rId4"/>
    <p:sldId id="287" r:id="rId5"/>
    <p:sldId id="293" r:id="rId6"/>
    <p:sldId id="294" r:id="rId7"/>
    <p:sldId id="295" r:id="rId8"/>
    <p:sldId id="292" r:id="rId9"/>
    <p:sldId id="296" r:id="rId10"/>
    <p:sldId id="298" r:id="rId11"/>
    <p:sldId id="299" r:id="rId12"/>
    <p:sldId id="300" r:id="rId13"/>
    <p:sldId id="297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DDAEC-534B-402E-9998-F866D8B4333D}" type="datetimeFigureOut">
              <a:rPr lang="nl-NL" smtClean="0"/>
              <a:t>21-1-2020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1B4B8-A607-4A03-B92B-732EED48A3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225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21-1-2020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8488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400" dirty="0" smtClean="0"/>
              <a:t>IBS 3.2 Groen Ondernemen</a:t>
            </a:r>
          </a:p>
          <a:p>
            <a:r>
              <a:rPr lang="nl-NL" sz="5400" dirty="0" smtClean="0"/>
              <a:t>Ons bedrijf – </a:t>
            </a:r>
            <a:r>
              <a:rPr lang="nl-NL" sz="5400" dirty="0"/>
              <a:t>6</a:t>
            </a:r>
            <a:endParaRPr lang="nl-NL" sz="5400" dirty="0" smtClean="0"/>
          </a:p>
          <a:p>
            <a:endParaRPr lang="nl-NL" sz="54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Deeltaak 5: het ondernemersplan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 dirty="0" smtClean="0"/>
              <a:t>Net en volledig verslag</a:t>
            </a:r>
          </a:p>
          <a:p>
            <a:pPr lvl="1"/>
            <a:r>
              <a:rPr lang="nl-NL" dirty="0" smtClean="0"/>
              <a:t>Voorblad, voorwoord, automatische inhoudsopgave met goede nummering</a:t>
            </a:r>
          </a:p>
          <a:p>
            <a:pPr lvl="1"/>
            <a:r>
              <a:rPr lang="nl-NL" dirty="0" smtClean="0"/>
              <a:t>Zo min mogelijk taalfouten.</a:t>
            </a:r>
          </a:p>
          <a:p>
            <a:pPr lvl="1"/>
            <a:r>
              <a:rPr lang="nl-NL" dirty="0" smtClean="0"/>
              <a:t>Verbeteringen uit de vorige verslagen.</a:t>
            </a:r>
          </a:p>
          <a:p>
            <a:r>
              <a:rPr lang="nl-NL" dirty="0" smtClean="0"/>
              <a:t>Geef de deeltaken een titel.</a:t>
            </a:r>
            <a:endParaRPr lang="nl-NL" dirty="0" smtClean="0"/>
          </a:p>
          <a:p>
            <a:pPr lvl="1"/>
            <a:r>
              <a:rPr lang="nl-NL" dirty="0" smtClean="0"/>
              <a:t>De ondernemers en het idee</a:t>
            </a:r>
          </a:p>
          <a:p>
            <a:pPr lvl="1"/>
            <a:r>
              <a:rPr lang="nl-NL" dirty="0" smtClean="0"/>
              <a:t>Het marketingplan</a:t>
            </a:r>
          </a:p>
          <a:p>
            <a:pPr lvl="1"/>
            <a:r>
              <a:rPr lang="nl-NL" dirty="0" smtClean="0"/>
              <a:t>De financiën</a:t>
            </a:r>
          </a:p>
          <a:p>
            <a:r>
              <a:rPr lang="nl-NL" dirty="0" smtClean="0"/>
              <a:t>Conclusies</a:t>
            </a:r>
          </a:p>
          <a:p>
            <a:pPr lvl="1"/>
            <a:r>
              <a:rPr lang="nl-NL" dirty="0" smtClean="0"/>
              <a:t>Haal alles uit het verslag. Zeg waarom het bedrijf gaat werken en waar valkuilen kunnen liggen.</a:t>
            </a:r>
          </a:p>
          <a:p>
            <a:r>
              <a:rPr lang="nl-NL" dirty="0" smtClean="0"/>
              <a:t>Managementsamenvatting</a:t>
            </a:r>
          </a:p>
          <a:p>
            <a:pPr lvl="1"/>
            <a:r>
              <a:rPr lang="nl-NL" dirty="0" smtClean="0"/>
              <a:t>Voor de inhoudsopgave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567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Managementsamenvatting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Maximaal 1 A4</a:t>
            </a:r>
          </a:p>
          <a:p>
            <a:r>
              <a:rPr lang="nl-NL" dirty="0" smtClean="0"/>
              <a:t>Vooraan in het verslag</a:t>
            </a:r>
          </a:p>
          <a:p>
            <a:r>
              <a:rPr lang="nl-NL" dirty="0" smtClean="0"/>
              <a:t>Inhoud</a:t>
            </a:r>
          </a:p>
          <a:p>
            <a:pPr lvl="1"/>
            <a:r>
              <a:rPr lang="nl-NL" dirty="0"/>
              <a:t>Bedrijfsidee (waarom gaat het werken?)</a:t>
            </a:r>
          </a:p>
          <a:p>
            <a:pPr lvl="1"/>
            <a:r>
              <a:rPr lang="nl-NL" dirty="0"/>
              <a:t>Marketing (conclusies van je marketingplan)</a:t>
            </a:r>
          </a:p>
          <a:p>
            <a:pPr lvl="1"/>
            <a:r>
              <a:rPr lang="nl-NL" dirty="0"/>
              <a:t>Conclusies van de financiële planning</a:t>
            </a:r>
          </a:p>
          <a:p>
            <a:pPr lvl="1"/>
            <a:r>
              <a:rPr lang="nl-NL" dirty="0"/>
              <a:t>Haalbaarheid (inclusief kansen en bedreigingen)</a:t>
            </a:r>
          </a:p>
          <a:p>
            <a:pPr lvl="1"/>
            <a:r>
              <a:rPr lang="nl-NL" dirty="0"/>
              <a:t>Toekomstvisie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962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gesprek met de Rabobank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30-45 minuten</a:t>
            </a:r>
          </a:p>
          <a:p>
            <a:r>
              <a:rPr lang="nl-NL" dirty="0" smtClean="0"/>
              <a:t>Indeling zet ik op de </a:t>
            </a:r>
            <a:r>
              <a:rPr lang="nl-NL" dirty="0" smtClean="0"/>
              <a:t>mail</a:t>
            </a:r>
            <a:endParaRPr lang="nl-NL" dirty="0" smtClean="0"/>
          </a:p>
          <a:p>
            <a:r>
              <a:rPr lang="nl-NL" dirty="0" smtClean="0"/>
              <a:t>Te laat is een 1, ook al heb je een goede reden.</a:t>
            </a:r>
          </a:p>
          <a:p>
            <a:r>
              <a:rPr lang="nl-NL" dirty="0" smtClean="0"/>
              <a:t>Zorg voor een uitgeprint verslag</a:t>
            </a:r>
          </a:p>
          <a:p>
            <a:r>
              <a:rPr lang="nl-NL" dirty="0" smtClean="0"/>
              <a:t>Kom zo professioneel mogelijk over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250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1096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Ons bedrijf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Deeltaak 4 nagekeken</a:t>
            </a:r>
          </a:p>
          <a:p>
            <a:pPr lvl="1"/>
            <a:r>
              <a:rPr lang="nl-NL" dirty="0" smtClean="0"/>
              <a:t>Tips</a:t>
            </a:r>
          </a:p>
          <a:p>
            <a:r>
              <a:rPr lang="nl-NL" dirty="0" smtClean="0"/>
              <a:t>Deeltaak 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598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Algemene opmerkingen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Begin ook dit hoofdstuk met een inleiding</a:t>
            </a:r>
          </a:p>
          <a:p>
            <a:r>
              <a:rPr lang="nl-NL" dirty="0" smtClean="0"/>
              <a:t>Laat je verslag doorlezen door iemand met verstand van de Nederlandse taal</a:t>
            </a:r>
            <a:r>
              <a:rPr lang="nl-NL" dirty="0" smtClean="0"/>
              <a:t>!</a:t>
            </a:r>
          </a:p>
          <a:p>
            <a:r>
              <a:rPr lang="nl-NL" dirty="0" smtClean="0"/>
              <a:t>Goede screenshots</a:t>
            </a:r>
          </a:p>
          <a:p>
            <a:r>
              <a:rPr lang="nl-NL" dirty="0" smtClean="0"/>
              <a:t>Bronnen</a:t>
            </a:r>
          </a:p>
          <a:p>
            <a:r>
              <a:rPr lang="nl-NL" dirty="0" smtClean="0"/>
              <a:t>Verwijzingen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76405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Investering</a:t>
            </a:r>
          </a:p>
          <a:p>
            <a:pPr lvl="1"/>
            <a:r>
              <a:rPr lang="nl-NL" dirty="0" smtClean="0"/>
              <a:t>Geef lijstjes met zaken die je aanschaft</a:t>
            </a:r>
          </a:p>
          <a:p>
            <a:pPr lvl="1"/>
            <a:r>
              <a:rPr lang="nl-NL" dirty="0" smtClean="0"/>
              <a:t>Geef berekeningen voor BTW</a:t>
            </a:r>
          </a:p>
          <a:p>
            <a:pPr lvl="1"/>
            <a:r>
              <a:rPr lang="nl-NL" dirty="0" smtClean="0"/>
              <a:t>Leg ook uit waarom je sommige posten niet hebt</a:t>
            </a:r>
            <a:r>
              <a:rPr lang="nl-NL" dirty="0" smtClean="0"/>
              <a:t>.</a:t>
            </a:r>
          </a:p>
          <a:p>
            <a:r>
              <a:rPr lang="nl-NL" dirty="0" smtClean="0"/>
              <a:t>Financiering</a:t>
            </a:r>
          </a:p>
          <a:p>
            <a:pPr lvl="1"/>
            <a:r>
              <a:rPr lang="nl-NL" dirty="0" smtClean="0"/>
              <a:t>Zorg voor evenwicht</a:t>
            </a:r>
          </a:p>
          <a:p>
            <a:pPr lvl="1"/>
            <a:r>
              <a:rPr lang="nl-NL" dirty="0" smtClean="0"/>
              <a:t>Geef berekeningen van leningen.</a:t>
            </a:r>
          </a:p>
          <a:p>
            <a:pPr lvl="2"/>
            <a:r>
              <a:rPr lang="nl-NL" dirty="0" smtClean="0"/>
              <a:t>Geef ook rentepercentage en aflossing.</a:t>
            </a:r>
            <a:endParaRPr lang="nl-NL" dirty="0" smtClean="0"/>
          </a:p>
          <a:p>
            <a:pPr lvl="1"/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79257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Exploitatie</a:t>
            </a:r>
          </a:p>
          <a:p>
            <a:pPr lvl="1"/>
            <a:r>
              <a:rPr lang="nl-NL" dirty="0"/>
              <a:t>Geef een goede berekening van je omzet</a:t>
            </a:r>
          </a:p>
          <a:p>
            <a:pPr lvl="2"/>
            <a:r>
              <a:rPr lang="nl-NL" dirty="0"/>
              <a:t>Hoeveelheid x prijs</a:t>
            </a:r>
          </a:p>
          <a:p>
            <a:pPr lvl="2"/>
            <a:r>
              <a:rPr lang="nl-NL" dirty="0"/>
              <a:t>Uitgesplitst per doelgroep</a:t>
            </a:r>
          </a:p>
          <a:p>
            <a:pPr lvl="2"/>
            <a:r>
              <a:rPr lang="nl-NL" dirty="0"/>
              <a:t>Eventueel al per </a:t>
            </a:r>
            <a:r>
              <a:rPr lang="nl-NL" dirty="0" smtClean="0"/>
              <a:t>maand</a:t>
            </a:r>
          </a:p>
          <a:p>
            <a:pPr lvl="1"/>
            <a:r>
              <a:rPr lang="nl-NL" dirty="0" smtClean="0"/>
              <a:t>Let </a:t>
            </a:r>
            <a:r>
              <a:rPr lang="nl-NL" dirty="0"/>
              <a:t>op dat je altijd bankkosten hebt. €100</a:t>
            </a:r>
            <a:r>
              <a:rPr lang="nl-NL" dirty="0" smtClean="0"/>
              <a:t>,-</a:t>
            </a:r>
          </a:p>
          <a:p>
            <a:pPr lvl="1"/>
            <a:r>
              <a:rPr lang="nl-NL" dirty="0" smtClean="0"/>
              <a:t>Analyseer je resultaat voor belasting (nettowinst)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2554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Liquiditeit</a:t>
            </a:r>
          </a:p>
          <a:p>
            <a:pPr lvl="1"/>
            <a:r>
              <a:rPr lang="nl-NL" dirty="0" smtClean="0"/>
              <a:t>Laat de bedragen precies kloppen met de exploitatie (één maand iets lager)</a:t>
            </a:r>
          </a:p>
          <a:p>
            <a:pPr lvl="1"/>
            <a:r>
              <a:rPr lang="nl-NL" dirty="0"/>
              <a:t>Geen BTW over huur van een pand </a:t>
            </a:r>
          </a:p>
          <a:p>
            <a:pPr lvl="2"/>
            <a:r>
              <a:rPr lang="nl-NL" dirty="0"/>
              <a:t>(wel over lease van vaste activa)</a:t>
            </a:r>
          </a:p>
          <a:p>
            <a:pPr lvl="1"/>
            <a:r>
              <a:rPr lang="nl-NL" dirty="0" smtClean="0"/>
              <a:t>Wanneer betalen de klanten?</a:t>
            </a:r>
          </a:p>
          <a:p>
            <a:pPr lvl="1"/>
            <a:r>
              <a:rPr lang="nl-NL" dirty="0" smtClean="0"/>
              <a:t>Aflossing</a:t>
            </a:r>
          </a:p>
          <a:p>
            <a:pPr lvl="1"/>
            <a:r>
              <a:rPr lang="nl-NL" dirty="0" smtClean="0"/>
              <a:t>Privé-uitkering</a:t>
            </a:r>
          </a:p>
        </p:txBody>
      </p:sp>
    </p:spTree>
    <p:extLst>
      <p:ext uri="{BB962C8B-B14F-4D97-AF65-F5344CB8AC3E}">
        <p14:creationId xmlns:p14="http://schemas.microsoft.com/office/powerpoint/2010/main" val="3419000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Kengetallen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Kasstroomoverzicht</a:t>
            </a:r>
          </a:p>
          <a:p>
            <a:pPr lvl="1"/>
            <a:r>
              <a:rPr lang="nl-NL" dirty="0" smtClean="0"/>
              <a:t>Cash Flow</a:t>
            </a:r>
          </a:p>
          <a:p>
            <a:pPr lvl="2"/>
            <a:r>
              <a:rPr lang="nl-NL" dirty="0" smtClean="0"/>
              <a:t>Investeringen</a:t>
            </a:r>
          </a:p>
          <a:p>
            <a:pPr lvl="2"/>
            <a:r>
              <a:rPr lang="nl-NL" dirty="0" smtClean="0"/>
              <a:t>Leningen (+) en aflossingen (-)</a:t>
            </a:r>
          </a:p>
          <a:p>
            <a:pPr lvl="2"/>
            <a:r>
              <a:rPr lang="nl-NL" dirty="0" smtClean="0"/>
              <a:t>Privé-inleg (+) Privé-uitkeringen (-) </a:t>
            </a:r>
          </a:p>
          <a:p>
            <a:pPr lvl="1"/>
            <a:r>
              <a:rPr lang="nl-NL" dirty="0" smtClean="0"/>
              <a:t>Mutatie liquide middelen</a:t>
            </a:r>
          </a:p>
          <a:p>
            <a:r>
              <a:rPr lang="nl-NL" dirty="0" smtClean="0"/>
              <a:t>Werkkapitaal</a:t>
            </a:r>
          </a:p>
          <a:p>
            <a:pPr lvl="1"/>
            <a:r>
              <a:rPr lang="nl-NL" dirty="0" smtClean="0"/>
              <a:t>Bedenk hoeveel het verandert gedurende het jaar (BTW)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05121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Slot</a:t>
            </a:r>
          </a:p>
          <a:p>
            <a:pPr lvl="1"/>
            <a:r>
              <a:rPr lang="nl-NL" dirty="0" smtClean="0"/>
              <a:t> kan ook bij exploitatie: hoeveel omzet/producten/hectare/kuub minimaal</a:t>
            </a:r>
            <a:r>
              <a:rPr lang="nl-NL" dirty="0" smtClean="0"/>
              <a:t>?</a:t>
            </a:r>
          </a:p>
          <a:p>
            <a:pPr lvl="2"/>
            <a:r>
              <a:rPr lang="nl-NL" dirty="0" smtClean="0"/>
              <a:t>Break-even point</a:t>
            </a:r>
            <a:endParaRPr lang="nl-NL" dirty="0" smtClean="0"/>
          </a:p>
          <a:p>
            <a:pPr lvl="1"/>
            <a:r>
              <a:rPr lang="nl-NL" dirty="0" smtClean="0"/>
              <a:t>Trek conclusies uit je getallen</a:t>
            </a:r>
          </a:p>
          <a:p>
            <a:pPr lvl="1"/>
            <a:r>
              <a:rPr lang="nl-NL" dirty="0" smtClean="0"/>
              <a:t>Trek conclusies voor het hele </a:t>
            </a:r>
            <a:r>
              <a:rPr lang="nl-NL" dirty="0" smtClean="0"/>
              <a:t>bedrijf</a:t>
            </a:r>
          </a:p>
          <a:p>
            <a:pPr lvl="1"/>
            <a:r>
              <a:rPr lang="nl-NL" dirty="0" smtClean="0"/>
              <a:t>Wat wil je eigenlijk van de bank?</a:t>
            </a:r>
          </a:p>
          <a:p>
            <a:pPr lvl="2"/>
            <a:r>
              <a:rPr lang="nl-NL" dirty="0" smtClean="0"/>
              <a:t>Hypotheek</a:t>
            </a:r>
          </a:p>
          <a:p>
            <a:pPr lvl="2"/>
            <a:r>
              <a:rPr lang="nl-NL" dirty="0" smtClean="0"/>
              <a:t>Lening</a:t>
            </a:r>
          </a:p>
          <a:p>
            <a:pPr lvl="2"/>
            <a:r>
              <a:rPr lang="nl-NL" dirty="0" smtClean="0"/>
              <a:t>RC-krediet / kredietlimiet</a:t>
            </a:r>
            <a:endParaRPr lang="nl-NL" dirty="0" smtClean="0"/>
          </a:p>
          <a:p>
            <a:pPr lvl="1"/>
            <a:endParaRPr lang="nl-NL" dirty="0" smtClean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24272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836712"/>
            <a:ext cx="7653536" cy="5402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4199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1501</TotalTime>
  <Words>361</Words>
  <Application>Microsoft Office PowerPoint</Application>
  <PresentationFormat>Diavoorstelling (4:3)</PresentationFormat>
  <Paragraphs>84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6" baseType="lpstr">
      <vt:lpstr>Arial</vt:lpstr>
      <vt:lpstr>Calibri</vt:lpstr>
      <vt:lpstr>Kantoorthema</vt:lpstr>
      <vt:lpstr>PowerPoint-presentatie</vt:lpstr>
      <vt:lpstr>Ons bedrijf</vt:lpstr>
      <vt:lpstr>Algemene opmerkingen</vt:lpstr>
      <vt:lpstr>Tips</vt:lpstr>
      <vt:lpstr>Tips</vt:lpstr>
      <vt:lpstr>Tips</vt:lpstr>
      <vt:lpstr>Kengetallen</vt:lpstr>
      <vt:lpstr>PowerPoint-presentatie</vt:lpstr>
      <vt:lpstr>PowerPoint-presentatie</vt:lpstr>
      <vt:lpstr>Deeltaak 5: het ondernemersplan</vt:lpstr>
      <vt:lpstr>Managementsamenvatting</vt:lpstr>
      <vt:lpstr>Het gesprek met de Rabobank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62</cp:revision>
  <dcterms:created xsi:type="dcterms:W3CDTF">2013-11-15T15:05:42Z</dcterms:created>
  <dcterms:modified xsi:type="dcterms:W3CDTF">2020-01-21T10:26:37Z</dcterms:modified>
</cp:coreProperties>
</file>